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ira Sans" panose="020B0604020202020204" charset="0"/>
      <p:regular r:id="rId33"/>
      <p:bold r:id="rId34"/>
      <p:italic r:id="rId35"/>
      <p:boldItalic r:id="rId36"/>
    </p:embeddedFont>
    <p:embeddedFont>
      <p:font typeface="Fira Sans Medium" panose="020B0604020202020204" charset="0"/>
      <p:regular r:id="rId37"/>
      <p:italic r:id="rId38"/>
    </p:embeddedFont>
    <p:embeddedFont>
      <p:font typeface="Roboto Slab" panose="020B0604020202020204" charset="0"/>
      <p:regular r:id="rId39"/>
      <p:bold r:id="rId4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2677"/>
    <a:srgbClr val="1A9BFC"/>
    <a:srgbClr val="262626"/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1"/>
  </p:normalViewPr>
  <p:slideViewPr>
    <p:cSldViewPr snapToGrid="0" snapToObjects="1" showGuides="1">
      <p:cViewPr varScale="1">
        <p:scale>
          <a:sx n="86" d="100"/>
          <a:sy n="86" d="100"/>
        </p:scale>
        <p:origin x="138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66AF1DC-7F49-A24C-8A1B-166E2ED79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A33C56-A2D5-4E4E-827E-71DE8DB5A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2103-E3E1-6C47-9C03-3A4330A63ED2}" type="datetime1">
              <a:rPr lang="it-IT" smtClean="0"/>
              <a:t>19/01/2021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AEF9E9-A1D0-864D-B9C9-A16B879811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CA1F14-2160-8D4F-920A-A24F059F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1598-FC98-3F4F-AF67-3E41A86973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5830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12A7-C7D6-7542-9495-86D2A5F89521}" type="datetime1">
              <a:rPr lang="it-IT" smtClean="0"/>
              <a:t>19/01/2021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D42F-EEB8-D844-BCC2-FD260910283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544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002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75F0702-5A13-1349-A296-951553656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4129" y="5244663"/>
            <a:ext cx="7825947" cy="916652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Fira Sans Medium" panose="020B05030500000200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it-IT" dirty="0"/>
              <a:t>Fare clic per modificare l’autore delle slide</a:t>
            </a: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BACD2019-637B-3D4C-A8D4-30C84AABC93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13338"/>
            <a:ext cx="7825947" cy="2099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8" name="Google Shape;13;p2">
            <a:extLst>
              <a:ext uri="{FF2B5EF4-FFF2-40B4-BE49-F238E27FC236}">
                <a16:creationId xmlns:a16="http://schemas.microsoft.com/office/drawing/2014/main" id="{9CDDE09D-2FE0-6846-A4F1-F477A212A5E2}"/>
              </a:ext>
            </a:extLst>
          </p:cNvPr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647455" y="750578"/>
            <a:ext cx="1237503" cy="3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C95D-4677-2D48-8044-4BC81EDFDD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29" y="4091492"/>
            <a:ext cx="7825947" cy="749279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delle slide</a:t>
            </a:r>
          </a:p>
        </p:txBody>
      </p:sp>
    </p:spTree>
    <p:extLst>
      <p:ext uri="{BB962C8B-B14F-4D97-AF65-F5344CB8AC3E}">
        <p14:creationId xmlns:p14="http://schemas.microsoft.com/office/powerpoint/2010/main" val="12337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72002" y="1825625"/>
            <a:ext cx="394454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1825625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EDD6C21E-9194-1A44-8E91-3FE6FB0CF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8650" y="1825625"/>
            <a:ext cx="3943349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5383" y="1817083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EFFB2A0-8C78-EA4D-B889-9BB9A4490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02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, testo e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551582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0441" y="1551581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2AEED0-49D4-3E47-AC3F-270F49F4CC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D055194-F38E-BC41-A98D-1177A0272C8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35850251-896E-B041-8180-ED90B104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0B151D2-E702-0646-B826-312AD2815C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98A6822-7DA7-2E4D-B441-3AC1A45F60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46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2" y="1551582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8443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9EA2753-54CC-C644-8DA9-3ED0F1CF24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7046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5D853E-0A41-7F40-8291-86C503BFAC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07389034-36FE-D04B-97E1-02A924367620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B042105-974D-A945-82DA-C0EE98AFE88E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itolo 1">
            <a:extLst>
              <a:ext uri="{FF2B5EF4-FFF2-40B4-BE49-F238E27FC236}">
                <a16:creationId xmlns:a16="http://schemas.microsoft.com/office/drawing/2014/main" id="{8B77CED5-B561-3846-9AB3-80FAFE6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5" name="Immagine 9">
            <a:extLst>
              <a:ext uri="{FF2B5EF4-FFF2-40B4-BE49-F238E27FC236}">
                <a16:creationId xmlns:a16="http://schemas.microsoft.com/office/drawing/2014/main" id="{C33081BE-57A8-8241-ABAE-14C00A755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fine">
    <p:bg>
      <p:bgPr>
        <a:solidFill>
          <a:srgbClr val="002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341FA40A-493B-FB4C-A10B-BCCBB83D4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4222" y="2501205"/>
            <a:ext cx="2193367" cy="18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3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02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;p4">
            <a:extLst>
              <a:ext uri="{FF2B5EF4-FFF2-40B4-BE49-F238E27FC236}">
                <a16:creationId xmlns:a16="http://schemas.microsoft.com/office/drawing/2014/main" id="{93CC0BB5-2F2A-1B48-B507-5DF05040F6C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7" y="750578"/>
            <a:ext cx="1243941" cy="3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50670"/>
            <a:ext cx="7825947" cy="4510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77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 + sottotitol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39042D-E5F6-354C-AE48-85CA368F3E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30" y="4512247"/>
            <a:ext cx="7825840" cy="906143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della sezione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02829"/>
            <a:ext cx="7825947" cy="2422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8" name="Google Shape;21;p4">
            <a:extLst>
              <a:ext uri="{FF2B5EF4-FFF2-40B4-BE49-F238E27FC236}">
                <a16:creationId xmlns:a16="http://schemas.microsoft.com/office/drawing/2014/main" id="{9ABE2D15-461D-C846-A336-48C5229F459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7" y="750578"/>
            <a:ext cx="1243941" cy="311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2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57FB5-7025-8A46-A2C8-9AC199CB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1381"/>
            <a:ext cx="7886700" cy="3057565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65F876-3350-441E-BD36-BE705EBA2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04C02021-F048-EF46-A427-824414E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11EF75-678E-9E47-B9E3-622B2E130D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B2CFC9B8-10B6-FF41-89E8-6F9763D3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A205F8-F97E-E14B-B440-BBC8D0D15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8338"/>
            <a:ext cx="7886700" cy="428625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</p:spTree>
    <p:extLst>
      <p:ext uri="{BB962C8B-B14F-4D97-AF65-F5344CB8AC3E}">
        <p14:creationId xmlns:p14="http://schemas.microsoft.com/office/powerpoint/2010/main" val="36037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4A68EDD3-8B24-5E4A-A507-BC4297B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747EE5-0480-854D-A548-B2B40F2E6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AB9F965-5489-F944-AC9B-8A7ABDD5E40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7"/>
            <a:ext cx="7886700" cy="4037029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7B3B9C0-6AEB-E343-9620-C69E8840A9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1E97AF72-C704-8A4B-959A-A88938B81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6" name="Immagine 9">
            <a:extLst>
              <a:ext uri="{FF2B5EF4-FFF2-40B4-BE49-F238E27FC236}">
                <a16:creationId xmlns:a16="http://schemas.microsoft.com/office/drawing/2014/main" id="{DBE64A5E-6F93-3C4B-B143-39D5C8E64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CCE05D45-DD0D-E743-8C7D-C0CA92158E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0293" cy="6060558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3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6" name="Immagine 9">
            <a:extLst>
              <a:ext uri="{FF2B5EF4-FFF2-40B4-BE49-F238E27FC236}">
                <a16:creationId xmlns:a16="http://schemas.microsoft.com/office/drawing/2014/main" id="{DBE64A5E-6F93-3C4B-B143-39D5C8E64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5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4F9B8F1-23BB-DE44-B117-C81D61DB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1543054"/>
            <a:ext cx="7886700" cy="4024630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97D9E1E-9C0A-0D41-B11A-9921E9353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E6275BA2-C88F-D442-BB44-16AD120A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2" name="Immagine 9">
            <a:extLst>
              <a:ext uri="{FF2B5EF4-FFF2-40B4-BE49-F238E27FC236}">
                <a16:creationId xmlns:a16="http://schemas.microsoft.com/office/drawing/2014/main" id="{1C3C8049-EF31-FF4C-AFB0-E5D596190C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D72F9B8-ABA2-4C42-A181-607DBB3A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B8059-381A-704A-886C-F6DD9F44F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08E708D-0E00-AB46-8AF7-AAC94AA38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80C56B0F-86D4-8640-B1D0-FEBA0E0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79CE1FB6-2DC1-BF4C-AA86-092E89659D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895A96-2866-484D-98AF-108A2B6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DCE6-9BC9-1045-9A9B-B7DA4ECE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1917"/>
            <a:ext cx="7886700" cy="464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gli stili del testo dello schema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Secondo livello</a:t>
            </a:r>
          </a:p>
          <a:p>
            <a:pPr marL="814348" marR="0" lvl="2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Terzo livello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E5275-AA79-C14E-8281-AC408BAAE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bg1">
                    <a:lumMod val="75000"/>
                  </a:schemeClr>
                </a:solidFill>
                <a:latin typeface="Fira Sans Medium" panose="020B0503050000020004" pitchFamily="34" charset="0"/>
              </a:defRPr>
            </a:lvl1pPr>
          </a:lstStyle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9" r:id="rId4"/>
    <p:sldLayoutId id="2147483650" r:id="rId5"/>
    <p:sldLayoutId id="2147483667" r:id="rId6"/>
    <p:sldLayoutId id="2147483669" r:id="rId7"/>
    <p:sldLayoutId id="2147483663" r:id="rId8"/>
    <p:sldLayoutId id="2147483654" r:id="rId9"/>
    <p:sldLayoutId id="2147483657" r:id="rId10"/>
    <p:sldLayoutId id="2147483668" r:id="rId11"/>
    <p:sldLayoutId id="2147483666" r:id="rId12"/>
    <p:sldLayoutId id="2147483665" r:id="rId13"/>
    <p:sldLayoutId id="2147483658" r:id="rId14"/>
    <p:sldLayoutId id="2147483670" r:id="rId15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>
              <a:lumMod val="85000"/>
              <a:lumOff val="15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Fira Sans" panose="020B0503050000020004" pitchFamily="34" charset="0"/>
        <a:buChar char="―"/>
        <a:defRPr sz="1800" b="0" i="0" kern="1200">
          <a:solidFill>
            <a:schemeClr val="tx1">
              <a:lumMod val="65000"/>
              <a:lumOff val="35000"/>
            </a:schemeClr>
          </a:solidFill>
          <a:latin typeface="Fira Sans Medium" panose="020B0503050000020004" pitchFamily="34" charset="0"/>
          <a:ea typeface="+mn-ea"/>
          <a:cs typeface="+mn-cs"/>
        </a:defRPr>
      </a:lvl1pPr>
      <a:lvl2pPr marL="557185" marR="0" indent="-214303" algn="l" defTabSz="685766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Fira Sans" panose="020B0503050000020004" pitchFamily="34" charset="0"/>
        <a:buChar char="–"/>
        <a:tabLst/>
        <a:defRPr sz="1650" b="0" i="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ba.com/stats/teams/traditional/?sort=W_PCT&amp;dir=-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45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how the FGM (Field Goals Made) percentage influences the winning of a title? (Compared to the mean of those who have won a title)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EDA81EB-6C86-4A0F-9119-C88A00ED3FE4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10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28560" y="197892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000" b="0" strike="noStrike" spc="-1">
                <a:solidFill>
                  <a:srgbClr val="727272"/>
                </a:solidFill>
                <a:latin typeface="Fira Sans Medium"/>
              </a:rPr>
              <a:t>The same policy is applied</a:t>
            </a:r>
            <a:endParaRPr lang="en-US" sz="2000" b="0" strike="noStrike" spc="-1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>
                <a:solidFill>
                  <a:srgbClr val="727272"/>
                </a:solidFill>
                <a:latin typeface="Fira Sans"/>
              </a:rPr>
              <a:t>The best FG makers of all the decade have been gathered.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628560" y="5747040"/>
            <a:ext cx="7886160" cy="4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1050" b="0" i="1" strike="noStrike" spc="-1" dirty="0">
                <a:solidFill>
                  <a:srgbClr val="727272"/>
                </a:solidFill>
                <a:latin typeface="Fira Sans Medium"/>
              </a:rPr>
              <a:t>.cache() permits to cache in memory the RDD in use and to load it quickly.</a:t>
            </a:r>
            <a:endParaRPr lang="en-US" sz="1050" b="0" strike="noStrike" spc="-1" dirty="0">
              <a:latin typeface="Arial"/>
            </a:endParaRPr>
          </a:p>
        </p:txBody>
      </p:sp>
      <p:pic>
        <p:nvPicPr>
          <p:cNvPr id="190" name="Picture 5"/>
          <p:cNvPicPr/>
          <p:nvPr/>
        </p:nvPicPr>
        <p:blipFill>
          <a:blip r:embed="rId2"/>
          <a:stretch/>
        </p:blipFill>
        <p:spPr>
          <a:xfrm>
            <a:off x="2430720" y="2993400"/>
            <a:ext cx="4282200" cy="198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how the FGM (Field Goals Made) percentage influences the winning of a title?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9F55B31-EAB6-4F61-9918-7A1A19C3ACFE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11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628560" y="104436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727272"/>
                </a:solidFill>
                <a:latin typeface="Fira Sans Medium"/>
              </a:rPr>
              <a:t>Calculate the mean</a:t>
            </a:r>
            <a:endParaRPr lang="en-US" sz="2000" b="0" strike="noStrike" spc="-1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727272"/>
                </a:solidFill>
                <a:latin typeface="Fira Sans"/>
              </a:rPr>
              <a:t>The mean has been calculated based on the command .mean().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628560" y="2755080"/>
            <a:ext cx="7886160" cy="12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727272"/>
                </a:solidFill>
                <a:latin typeface="Fira Sans Medium"/>
                <a:ea typeface="DejaVu Sans"/>
              </a:rPr>
              <a:t>Join with the winners</a:t>
            </a:r>
            <a:endParaRPr lang="en-US" sz="2000" b="0" strike="noStrike" spc="-1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727272"/>
                </a:solidFill>
                <a:latin typeface="Fira Sans"/>
                <a:ea typeface="DejaVu Sans"/>
              </a:rPr>
              <a:t>Winners have been imported according to the key [TEAM, SEASON].</a:t>
            </a:r>
            <a:endParaRPr lang="en-US" sz="1600" b="0" strike="noStrike" spc="-1">
              <a:latin typeface="Arial"/>
            </a:endParaRPr>
          </a:p>
          <a:p>
            <a:pPr marL="342720">
              <a:lnSpc>
                <a:spcPct val="150000"/>
              </a:lnSpc>
              <a:spcBef>
                <a:spcPts val="374"/>
              </a:spcBef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95" name="Picture 6"/>
          <p:cNvPicPr/>
          <p:nvPr/>
        </p:nvPicPr>
        <p:blipFill>
          <a:blip r:embed="rId2"/>
          <a:stretch/>
        </p:blipFill>
        <p:spPr>
          <a:xfrm>
            <a:off x="3219480" y="1964520"/>
            <a:ext cx="2704680" cy="936720"/>
          </a:xfrm>
          <a:prstGeom prst="rect">
            <a:avLst/>
          </a:prstGeom>
          <a:ln>
            <a:noFill/>
          </a:ln>
        </p:spPr>
      </p:pic>
      <p:pic>
        <p:nvPicPr>
          <p:cNvPr id="196" name="Picture 8"/>
          <p:cNvPicPr/>
          <p:nvPr/>
        </p:nvPicPr>
        <p:blipFill>
          <a:blip r:embed="rId3"/>
          <a:stretch/>
        </p:blipFill>
        <p:spPr>
          <a:xfrm>
            <a:off x="2083680" y="3701880"/>
            <a:ext cx="4975560" cy="294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how the FGM (Field Goals Made) percentage influences the winning of a title?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D952692-0C76-4B69-A09A-7A720697156B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12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628560" y="4692960"/>
            <a:ext cx="788616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7272"/>
                </a:solidFill>
                <a:latin typeface="Fira Sans Medium"/>
              </a:rPr>
              <a:t>Comparison with the regular season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</a:rPr>
              <a:t>the teams that won the title are quite far from the mean FGM percentage in all the decade.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00" name="Picture 5"/>
          <p:cNvPicPr/>
          <p:nvPr/>
        </p:nvPicPr>
        <p:blipFill>
          <a:blip r:embed="rId2"/>
          <a:stretch/>
        </p:blipFill>
        <p:spPr>
          <a:xfrm>
            <a:off x="2148480" y="1370160"/>
            <a:ext cx="4845960" cy="334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Q4 how the mean of FGM for the winners is near to the mean of the team who has the best FGM percentage?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AE2753-ABA1-46E4-B07A-BD94375D537E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13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628560" y="4845600"/>
            <a:ext cx="788616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342720">
              <a:lnSpc>
                <a:spcPct val="150000"/>
              </a:lnSpc>
              <a:spcBef>
                <a:spcPts val="374"/>
              </a:spcBef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</a:rPr>
              <a:t>Golden State Warriors has done the better FGM percentage, very close to the mean of those who won the title.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04" name="Picture 6"/>
          <p:cNvPicPr/>
          <p:nvPr/>
        </p:nvPicPr>
        <p:blipFill>
          <a:blip r:embed="rId2"/>
          <a:stretch/>
        </p:blipFill>
        <p:spPr>
          <a:xfrm>
            <a:off x="1442520" y="1610280"/>
            <a:ext cx="5851800" cy="359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44040" y="4512240"/>
            <a:ext cx="7824960" cy="9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400" b="0" strike="noStrike" spc="-1">
                <a:solidFill>
                  <a:srgbClr val="474747"/>
                </a:solidFill>
                <a:latin typeface="Roboto Slab"/>
                <a:ea typeface="Roboto Slab"/>
              </a:rPr>
              <a:t>Mehrpuya Fathi Bonyadabad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644400" y="1602720"/>
            <a:ext cx="7825320" cy="242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>
                <a:solidFill>
                  <a:srgbClr val="262626"/>
                </a:solidFill>
                <a:latin typeface="Roboto Slab"/>
                <a:ea typeface="Roboto Slab"/>
              </a:rPr>
              <a:t>Part 2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96709AD-97D4-4717-B5EF-B282F91FF35B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15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Q1 Which team has the most field GOAL percentage? (and its win%) (gathering part)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1280160" y="2468880"/>
            <a:ext cx="6480000" cy="374868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1280160" y="1828800"/>
            <a:ext cx="630900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Gathering data. It gets name, FGP and win%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Then just a sort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Q2 Which team has the most field GOAL percentage? (and its win%) (reduce part)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A376F51-C48B-4201-96B2-528F99AFCB16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16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1372386" y="2927992"/>
            <a:ext cx="5085654" cy="355824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1097280" y="1828800"/>
            <a:ext cx="676620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Reducing them by their key and calculation the average of them by reducing them by their keys . Last sort.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Best team is the team witch has most win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Can be (the best most field GOAL) guarantee to be (the best winner)?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29DD838-B63B-4C62-9C10-5DFBB658001F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17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360" y="3931920"/>
            <a:ext cx="9143280" cy="133920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822960" y="1645920"/>
            <a:ext cx="77720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Think about a coach who has focused on the amount of goals per match.(he thinks the team which has more goals, has more win)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Is he a successful coach?</a:t>
            </a:r>
          </a:p>
        </p:txBody>
      </p:sp>
      <p:sp>
        <p:nvSpPr>
          <p:cNvPr id="219" name="CustomShape 4"/>
          <p:cNvSpPr/>
          <p:nvPr/>
        </p:nvSpPr>
        <p:spPr>
          <a:xfrm>
            <a:off x="822960" y="2926080"/>
            <a:ext cx="795492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First we gather the data of witch team has the most FGP in all the team.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Second we obtain the amount of goals and win% of that team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Q3 Can be (the best most field GOAL) guarantee to be (the best winner)?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9CC8908-26FB-4182-B820-7A8E0AF2D15C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18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0" y="3032486"/>
            <a:ext cx="9143280" cy="323568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822960" y="1463040"/>
            <a:ext cx="7863480" cy="136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Then filter the rows to the team that have more wins than the team witch had the max goals. 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4 teams (San Antonio Spurs , ...)their goals is less than max but they are more successful . SO, coach thinks wrong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Q4 How about be less than average (to be in top 10)?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2C813245-C4D3-4E3C-883A-1A5C2E4AF5B5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19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26" name="Picture 225"/>
          <p:cNvPicPr/>
          <p:nvPr/>
        </p:nvPicPr>
        <p:blipFill>
          <a:blip r:embed="rId2"/>
          <a:stretch/>
        </p:blipFill>
        <p:spPr>
          <a:xfrm>
            <a:off x="365760" y="4480560"/>
            <a:ext cx="8411760" cy="141336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822960" y="1554480"/>
            <a:ext cx="7863480" cy="136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Some other coach believes that for being in top 10 , you must have goals more than average . For example if average is 35 , all the teams under 10 are definitely fewer than 35.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Is he right?</a:t>
            </a:r>
          </a:p>
        </p:txBody>
      </p:sp>
      <p:sp>
        <p:nvSpPr>
          <p:cNvPr id="228" name="CustomShape 4"/>
          <p:cNvSpPr/>
          <p:nvPr/>
        </p:nvSpPr>
        <p:spPr>
          <a:xfrm>
            <a:off x="822960" y="3108960"/>
            <a:ext cx="77720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First, we get the average of FGP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Second we sort the teams order by win and filter the teams that they have FGP less than average.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644040" y="5244840"/>
            <a:ext cx="7825320" cy="91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1600" b="0" strike="noStrike" spc="-1" dirty="0">
                <a:solidFill>
                  <a:srgbClr val="FFFFFF"/>
                </a:solidFill>
                <a:latin typeface="Fira Sans Medium"/>
              </a:rPr>
              <a:t>Gian Paolo Bernardini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1600" b="0" strike="noStrike" spc="-1" dirty="0">
                <a:solidFill>
                  <a:srgbClr val="FFFFFF"/>
                </a:solidFill>
                <a:latin typeface="Fira Sans Medium"/>
              </a:rPr>
              <a:t>Muhammad </a:t>
            </a:r>
            <a:r>
              <a:rPr lang="it-IT" sz="1600" b="0" strike="noStrike" spc="-1" dirty="0" err="1">
                <a:solidFill>
                  <a:srgbClr val="FFFFFF"/>
                </a:solidFill>
                <a:latin typeface="Fira Sans Medium"/>
              </a:rPr>
              <a:t>Umair</a:t>
            </a:r>
            <a:r>
              <a:rPr lang="it-IT" sz="1600" b="0" strike="noStrike" spc="-1" dirty="0">
                <a:solidFill>
                  <a:srgbClr val="FFFFFF"/>
                </a:solidFill>
                <a:latin typeface="Fira Sans Medium"/>
              </a:rPr>
              <a:t> </a:t>
            </a:r>
            <a:r>
              <a:rPr lang="it-IT" sz="1600" b="0" strike="noStrike" spc="-1" dirty="0" err="1">
                <a:solidFill>
                  <a:srgbClr val="FFFFFF"/>
                </a:solidFill>
                <a:latin typeface="Fira Sans Medium"/>
              </a:rPr>
              <a:t>Yousuf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1600" b="0" strike="noStrike" spc="-1" dirty="0" err="1">
                <a:solidFill>
                  <a:srgbClr val="FFFFFF"/>
                </a:solidFill>
                <a:latin typeface="Fira Sans Medium"/>
              </a:rPr>
              <a:t>Mehrpuya</a:t>
            </a:r>
            <a:r>
              <a:rPr lang="it-IT" sz="1600" b="0" strike="noStrike" spc="-1" dirty="0">
                <a:solidFill>
                  <a:srgbClr val="FFFFFF"/>
                </a:solidFill>
                <a:latin typeface="Fira Sans Medium"/>
              </a:rPr>
              <a:t> Fathi </a:t>
            </a:r>
            <a:r>
              <a:rPr lang="it-IT" sz="1600" b="0" strike="noStrike" spc="-1" dirty="0" err="1">
                <a:solidFill>
                  <a:srgbClr val="FFFFFF"/>
                </a:solidFill>
                <a:latin typeface="Fira Sans Medium"/>
              </a:rPr>
              <a:t>Bonyadabad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44400" y="1613160"/>
            <a:ext cx="7825320" cy="209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 dirty="0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RDD on NBA </a:t>
            </a:r>
            <a:r>
              <a:rPr lang="it-IT" sz="3200" b="1" strike="noStrike" spc="-1" dirty="0" err="1">
                <a:solidFill>
                  <a:srgbClr val="FFFFFF"/>
                </a:solidFill>
                <a:latin typeface="Roboto Slab" panose="020B0604020202020204" charset="0"/>
                <a:ea typeface="Roboto Slab" panose="020B0604020202020204" charset="0"/>
              </a:rPr>
              <a:t>stats</a:t>
            </a:r>
            <a:endParaRPr lang="en-US" sz="3200" b="0" strike="noStrike" spc="-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644040" y="4091400"/>
            <a:ext cx="7825320" cy="74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400" b="0" strike="noStrike" spc="-1" dirty="0">
                <a:solidFill>
                  <a:srgbClr val="FFFFFF"/>
                </a:solidFill>
                <a:latin typeface="Roboto Slab"/>
                <a:ea typeface="Roboto Slab"/>
              </a:rPr>
              <a:t>Project for the </a:t>
            </a:r>
            <a:r>
              <a:rPr lang="it-IT" sz="2400" b="0" strike="noStrike" spc="-1" dirty="0" err="1">
                <a:solidFill>
                  <a:srgbClr val="FFFFFF"/>
                </a:solidFill>
                <a:latin typeface="Roboto Slab"/>
                <a:ea typeface="Roboto Slab"/>
              </a:rPr>
              <a:t>exam</a:t>
            </a:r>
            <a:r>
              <a:rPr lang="it-IT" sz="2400" b="0" strike="noStrike" spc="-1" dirty="0">
                <a:solidFill>
                  <a:srgbClr val="FFFFFF"/>
                </a:solidFill>
                <a:latin typeface="Roboto Slab"/>
                <a:ea typeface="Roboto Slab"/>
              </a:rPr>
              <a:t> of «Large Scale Computing», </a:t>
            </a:r>
            <a:r>
              <a:rPr lang="it-IT" sz="2400" b="0" strike="noStrike" spc="-1" dirty="0" err="1">
                <a:solidFill>
                  <a:srgbClr val="FFFFFF"/>
                </a:solidFill>
                <a:latin typeface="Roboto Slab"/>
                <a:ea typeface="Roboto Slab"/>
              </a:rPr>
              <a:t>MSc</a:t>
            </a:r>
            <a:r>
              <a:rPr lang="it-IT" sz="2400" b="0" strike="noStrike" spc="-1" dirty="0">
                <a:solidFill>
                  <a:srgbClr val="FFFFFF"/>
                </a:solidFill>
                <a:latin typeface="Roboto Slab"/>
                <a:ea typeface="Roboto Slab"/>
              </a:rPr>
              <a:t>. Computer Science, Genoa, </a:t>
            </a:r>
            <a:r>
              <a:rPr lang="it-IT" sz="2400" b="0" strike="noStrike" spc="-1" dirty="0" err="1">
                <a:solidFill>
                  <a:srgbClr val="FFFFFF"/>
                </a:solidFill>
                <a:latin typeface="Roboto Slab"/>
                <a:ea typeface="Roboto Slab"/>
              </a:rPr>
              <a:t>a.y</a:t>
            </a:r>
            <a:r>
              <a:rPr lang="it-IT" sz="2400" b="0" strike="noStrike" spc="-1" dirty="0">
                <a:solidFill>
                  <a:srgbClr val="FFFFFF"/>
                </a:solidFill>
                <a:latin typeface="Roboto Slab"/>
                <a:ea typeface="Roboto Slab"/>
              </a:rPr>
              <a:t>. 2020/21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Q4 How about be less than average (to be in top 10)?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CF026D6-92CC-41F8-B778-9E5402DC116C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20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230760" y="3200400"/>
            <a:ext cx="8638560" cy="288540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548640" y="1463040"/>
            <a:ext cx="8320680" cy="136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Then, we obtain all the teams in top 10.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Now we have 2 groups, and any intersection between them proves that coach is wrong .As a result, the result shows us that 3 teams with FGP fewer than average are in top 10 . Maybe, if we try top 3 , we see another result.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Q5 Group by data on their seasons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FB10ED1-4A59-4500-ABB2-DF6192B1DEDE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21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628560" y="4845600"/>
            <a:ext cx="788616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6" name="Picture 235"/>
          <p:cNvPicPr/>
          <p:nvPr/>
        </p:nvPicPr>
        <p:blipFill>
          <a:blip r:embed="rId2"/>
          <a:stretch/>
        </p:blipFill>
        <p:spPr>
          <a:xfrm>
            <a:off x="365760" y="2039040"/>
            <a:ext cx="8229240" cy="3904200"/>
          </a:xfrm>
          <a:prstGeom prst="rect">
            <a:avLst/>
          </a:prstGeom>
          <a:ln>
            <a:noFill/>
          </a:ln>
        </p:spPr>
      </p:pic>
      <p:sp>
        <p:nvSpPr>
          <p:cNvPr id="237" name="CustomShape 4"/>
          <p:cNvSpPr/>
          <p:nvPr/>
        </p:nvSpPr>
        <p:spPr>
          <a:xfrm>
            <a:off x="914400" y="1391040"/>
            <a:ext cx="75891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For a better view of the data, we must see the teams by their season.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Q6 Which are faster (</a:t>
            </a:r>
            <a:r>
              <a:rPr lang="en-US" sz="2800" b="1" strike="noStrike" spc="-1" dirty="0" err="1">
                <a:solidFill>
                  <a:srgbClr val="474747"/>
                </a:solidFill>
                <a:latin typeface="Roboto Slab"/>
                <a:ea typeface="Roboto Slab"/>
              </a:rPr>
              <a:t>RDD,SQL,Data</a:t>
            </a: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 frame) in a (SELECT , SORT) problem?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C9FE89B-D1E2-46DB-A555-6682FD6895B3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22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2"/>
          <a:stretch/>
        </p:blipFill>
        <p:spPr>
          <a:xfrm>
            <a:off x="822960" y="2949120"/>
            <a:ext cx="6994800" cy="335988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822960" y="1352880"/>
            <a:ext cx="7406280" cy="6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If we had a Select and sort query, witch way is faster? SQL? DF? RDD?</a:t>
            </a:r>
          </a:p>
        </p:txBody>
      </p:sp>
      <p:sp>
        <p:nvSpPr>
          <p:cNvPr id="242" name="CustomShape 4"/>
          <p:cNvSpPr/>
          <p:nvPr/>
        </p:nvSpPr>
        <p:spPr>
          <a:xfrm>
            <a:off x="822960" y="2011680"/>
            <a:ext cx="704052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3 codes are written in on way in 3 different ways but they do one thing. Actually, the amount of data is less than we can judge between these ways, But, It seems SQL is faster.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Q7 Which are faster (</a:t>
            </a:r>
            <a:r>
              <a:rPr lang="en-US" sz="2800" b="1" strike="noStrike" spc="-1" dirty="0" err="1">
                <a:solidFill>
                  <a:srgbClr val="474747"/>
                </a:solidFill>
                <a:latin typeface="Roboto Slab"/>
                <a:ea typeface="Roboto Slab"/>
              </a:rPr>
              <a:t>RDD,SQL,Data</a:t>
            </a: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 frame) in a (SELECT , FILTER) problem?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5BD3459-BB16-4991-832E-1B4F9C790494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23</a:t>
            </a:fld>
            <a:endParaRPr lang="en-US" sz="830" b="0" strike="noStrike" spc="-1">
              <a:latin typeface="Arial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2"/>
          <a:stretch/>
        </p:blipFill>
        <p:spPr>
          <a:xfrm>
            <a:off x="1097280" y="3291840"/>
            <a:ext cx="6217200" cy="301176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1097280" y="1738800"/>
            <a:ext cx="6766200" cy="136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How about Filter? 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Again all the codes are the same. With respect to the fact that the amount of data is not sufficient.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You Judge :)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644040" y="4512240"/>
            <a:ext cx="7824960" cy="9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400" b="0" strike="noStrike" spc="-1">
                <a:solidFill>
                  <a:srgbClr val="474747"/>
                </a:solidFill>
                <a:latin typeface="Roboto Slab"/>
                <a:ea typeface="Roboto Slab"/>
              </a:rPr>
              <a:t>Muhammad Umair Yousuf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44400" y="1602720"/>
            <a:ext cx="7825320" cy="242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>
                <a:solidFill>
                  <a:srgbClr val="262626"/>
                </a:solidFill>
                <a:latin typeface="Roboto Slab"/>
                <a:ea typeface="Roboto Slab"/>
              </a:rPr>
              <a:t>Part 3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44040" y="2345760"/>
            <a:ext cx="7824960" cy="408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The motivations is to work on a field (RDD) at the basis of the Map/Reduce pattern. Although RDD syntax is a low level one, it is the foundation for all the subsequent high level API like </a:t>
            </a:r>
            <a:r>
              <a:rPr lang="en-US" sz="2400" b="0" strike="noStrike" spc="-1" dirty="0" err="1">
                <a:solidFill>
                  <a:srgbClr val="474747"/>
                </a:solidFill>
                <a:latin typeface="Roboto Slab"/>
                <a:ea typeface="Roboto Slab"/>
              </a:rPr>
              <a:t>DataFrames</a:t>
            </a: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 and </a:t>
            </a:r>
            <a:r>
              <a:rPr lang="en-US" sz="2400" b="0" strike="noStrike" spc="-1" dirty="0" err="1">
                <a:solidFill>
                  <a:srgbClr val="474747"/>
                </a:solidFill>
                <a:latin typeface="Roboto Slab"/>
                <a:ea typeface="Roboto Slab"/>
              </a:rPr>
              <a:t>SparkSQL</a:t>
            </a: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We asked ourselves some questions on behaviors of the teams in the decade 2010-2020, also respect to the teams that won a title. We have taken into consideration the regular season.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The starting point is at this link: </a:t>
            </a:r>
            <a:r>
              <a:rPr lang="en-US" sz="2400" b="0" u="sng" strike="noStrike" spc="-1" dirty="0">
                <a:solidFill>
                  <a:srgbClr val="1A9BFC"/>
                </a:solidFill>
                <a:uFillTx/>
                <a:latin typeface="Roboto Slab"/>
                <a:ea typeface="Roboto Slab"/>
                <a:hlinkClick r:id="rId2"/>
              </a:rPr>
              <a:t>https://www.nba.com/stats/teams/traditional/?sort=W_PCT&amp;dir=-1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644400" y="1602720"/>
            <a:ext cx="7825320" cy="74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>
                <a:solidFill>
                  <a:srgbClr val="262626"/>
                </a:solidFill>
                <a:latin typeface="Roboto Slab"/>
                <a:ea typeface="Roboto Slab"/>
              </a:rPr>
              <a:t>Intro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644040" y="2345760"/>
            <a:ext cx="7824960" cy="408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44400" y="1602720"/>
            <a:ext cx="7825320" cy="74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>
                <a:solidFill>
                  <a:srgbClr val="262626"/>
                </a:solidFill>
                <a:latin typeface="Roboto Slab"/>
                <a:ea typeface="Roboto Slab"/>
              </a:rPr>
              <a:t>Glossary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3" name="Picture 4"/>
          <p:cNvPicPr/>
          <p:nvPr/>
        </p:nvPicPr>
        <p:blipFill>
          <a:blip r:embed="rId2"/>
          <a:stretch/>
        </p:blipFill>
        <p:spPr>
          <a:xfrm>
            <a:off x="72000" y="2929680"/>
            <a:ext cx="8999280" cy="99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644040" y="4512240"/>
            <a:ext cx="7824960" cy="9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400" b="0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Gian Paolo Bernardini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44400" y="1602720"/>
            <a:ext cx="7825320" cy="242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 dirty="0">
                <a:solidFill>
                  <a:srgbClr val="262626"/>
                </a:solidFill>
                <a:latin typeface="Roboto Slab"/>
                <a:ea typeface="Roboto Slab"/>
              </a:rPr>
              <a:t>Part 1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Q1 which is the most winning team in all the decade, based on WIN% (W/GP)?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D2977F0-E950-48E0-B909-EDCC7222AA72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6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628560" y="153180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000" b="0" strike="noStrike" spc="-1" dirty="0" err="1">
                <a:solidFill>
                  <a:srgbClr val="727272"/>
                </a:solidFill>
                <a:latin typeface="Fira Sans Medium"/>
              </a:rPr>
              <a:t>Gathering</a:t>
            </a:r>
            <a:r>
              <a:rPr lang="it-IT" sz="2000" b="0" strike="noStrike" spc="-1" dirty="0">
                <a:solidFill>
                  <a:srgbClr val="727272"/>
                </a:solidFill>
                <a:latin typeface="Fira Sans Medium"/>
              </a:rPr>
              <a:t> the data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At first al the data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have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been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600" b="0" strike="noStrike" spc="-1" dirty="0" err="1">
                <a:solidFill>
                  <a:srgbClr val="727272"/>
                </a:solidFill>
                <a:latin typeface="Fira Sans"/>
              </a:rPr>
              <a:t>gathered</a:t>
            </a:r>
            <a:r>
              <a:rPr lang="it-IT" sz="1600" b="0" strike="noStrike" spc="-1" dirty="0">
                <a:solidFill>
                  <a:srgbClr val="727272"/>
                </a:solidFill>
                <a:latin typeface="Fira Sans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628560" y="5747040"/>
            <a:ext cx="7886160" cy="4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1050" b="0" i="1" strike="noStrike" spc="-1" dirty="0">
                <a:solidFill>
                  <a:srgbClr val="727272"/>
                </a:solidFill>
                <a:latin typeface="Fira Sans Medium"/>
              </a:rPr>
              <a:t>The main data frame has been persisted in memory in order not to load it anymore and redo calculations.</a:t>
            </a:r>
            <a:endParaRPr lang="en-US" sz="1050" b="0" strike="noStrike" spc="-1" dirty="0">
              <a:latin typeface="Arial"/>
            </a:endParaRPr>
          </a:p>
        </p:txBody>
      </p:sp>
      <p:pic>
        <p:nvPicPr>
          <p:cNvPr id="170" name="Picture 5"/>
          <p:cNvPicPr/>
          <p:nvPr/>
        </p:nvPicPr>
        <p:blipFill>
          <a:blip r:embed="rId2"/>
          <a:stretch/>
        </p:blipFill>
        <p:spPr>
          <a:xfrm>
            <a:off x="2411640" y="2656643"/>
            <a:ext cx="4320360" cy="18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Q1 which is the most winning team in all the decade, based on WIN% (W/GP)?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CD08E60-E158-42E5-AEF6-D350334891E1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7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628560" y="153180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7272"/>
                </a:solidFill>
                <a:latin typeface="Fira Sans Medium"/>
              </a:rPr>
              <a:t>Calculate the mean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</a:rPr>
              <a:t>The mean has been calculated based on a map reduce approach.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74" name="Picture 6"/>
          <p:cNvPicPr/>
          <p:nvPr/>
        </p:nvPicPr>
        <p:blipFill>
          <a:blip r:embed="rId2"/>
          <a:stretch/>
        </p:blipFill>
        <p:spPr>
          <a:xfrm>
            <a:off x="2491560" y="2581200"/>
            <a:ext cx="4160160" cy="2635920"/>
          </a:xfrm>
          <a:prstGeom prst="rect">
            <a:avLst/>
          </a:prstGeom>
          <a:ln>
            <a:noFill/>
          </a:ln>
        </p:spPr>
      </p:pic>
      <p:sp>
        <p:nvSpPr>
          <p:cNvPr id="175" name="CustomShape 4"/>
          <p:cNvSpPr/>
          <p:nvPr/>
        </p:nvSpPr>
        <p:spPr>
          <a:xfrm>
            <a:off x="628560" y="5213880"/>
            <a:ext cx="788616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8000" lnSpcReduction="10000"/>
          </a:bodyPr>
          <a:lstStyle/>
          <a:p>
            <a:pPr marL="342720">
              <a:lnSpc>
                <a:spcPct val="150000"/>
              </a:lnSpc>
              <a:spcBef>
                <a:spcPts val="374"/>
              </a:spcBef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  <a:ea typeface="DejaVu Sans"/>
              </a:rPr>
              <a:t>As it may be noticed only one on the first three teams that have the best % of winning,  won a title, so having a great regular season, don’t assure the winning of a title.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474747"/>
                </a:solidFill>
                <a:latin typeface="Roboto Slab"/>
                <a:ea typeface="Roboto Slab"/>
              </a:rPr>
              <a:t>Q2 is scoring a lot of points important for the winning of a title?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0EA940F-23C8-4758-9E3F-43EE1280D1F7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8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628560" y="153180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78500" lnSpcReduction="10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it-IT" sz="2000" b="0" strike="noStrike" spc="-1" dirty="0" err="1">
                <a:solidFill>
                  <a:srgbClr val="727272"/>
                </a:solidFill>
                <a:latin typeface="Fira Sans Medium"/>
              </a:rPr>
              <a:t>Gathering</a:t>
            </a:r>
            <a:r>
              <a:rPr lang="it-IT" sz="2000" b="0" strike="noStrike" spc="-1" dirty="0">
                <a:solidFill>
                  <a:srgbClr val="727272"/>
                </a:solidFill>
                <a:latin typeface="Fira Sans Medium"/>
              </a:rPr>
              <a:t> the data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Again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here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have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been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gathered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all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the teams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that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in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average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have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scored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</a:t>
            </a:r>
            <a:r>
              <a:rPr lang="it-IT" sz="1700" b="0" strike="noStrike" spc="-1" dirty="0" err="1">
                <a:solidFill>
                  <a:srgbClr val="727272"/>
                </a:solidFill>
                <a:latin typeface="Fira Sans"/>
              </a:rPr>
              <a:t>most</a:t>
            </a:r>
            <a:r>
              <a:rPr lang="it-IT" sz="1700" b="0" strike="noStrike" spc="-1" dirty="0">
                <a:solidFill>
                  <a:srgbClr val="727272"/>
                </a:solidFill>
                <a:latin typeface="Fira Sans"/>
              </a:rPr>
              <a:t> points.</a:t>
            </a:r>
            <a:endParaRPr lang="en-US" sz="1700" b="0" strike="noStrike" spc="-1" dirty="0">
              <a:latin typeface="Arial"/>
            </a:endParaRPr>
          </a:p>
        </p:txBody>
      </p:sp>
      <p:pic>
        <p:nvPicPr>
          <p:cNvPr id="179" name="Picture 6"/>
          <p:cNvPicPr/>
          <p:nvPr/>
        </p:nvPicPr>
        <p:blipFill>
          <a:blip r:embed="rId2"/>
          <a:stretch/>
        </p:blipFill>
        <p:spPr>
          <a:xfrm>
            <a:off x="2411460" y="2880180"/>
            <a:ext cx="4320360" cy="1851120"/>
          </a:xfrm>
          <a:prstGeom prst="rect">
            <a:avLst/>
          </a:prstGeom>
          <a:ln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628560" y="5747040"/>
            <a:ext cx="7886160" cy="4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28560" y="365040"/>
            <a:ext cx="788616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474747"/>
                </a:solidFill>
                <a:latin typeface="Roboto Slab"/>
                <a:ea typeface="Roboto Slab"/>
              </a:rPr>
              <a:t>Q2 is scoring a lot of points important for the winning of a title?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3743A8F-A0D7-44A6-8E28-5CAA134A0D28}" type="slidenum">
              <a:rPr lang="it-IT" sz="830" b="0" strike="noStrike" spc="-1">
                <a:solidFill>
                  <a:srgbClr val="BFBFBF"/>
                </a:solidFill>
                <a:latin typeface="Fira Sans Medium"/>
              </a:rPr>
              <a:t>9</a:t>
            </a:fld>
            <a:endParaRPr lang="en-US" sz="830" b="0" strike="noStrike" spc="-1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628560" y="1531800"/>
            <a:ext cx="7886160" cy="91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>
              <a:lnSpc>
                <a:spcPct val="15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27272"/>
                </a:solidFill>
                <a:latin typeface="Fira Sans Medium"/>
              </a:rPr>
              <a:t>Calculate the mean</a:t>
            </a:r>
            <a:endParaRPr lang="en-US" sz="2000" b="0" strike="noStrike" spc="-1" dirty="0">
              <a:latin typeface="Arial"/>
            </a:endParaRPr>
          </a:p>
          <a:p>
            <a:pPr marL="514440" lvl="1" indent="-170640">
              <a:lnSpc>
                <a:spcPct val="150000"/>
              </a:lnSpc>
              <a:spcBef>
                <a:spcPts val="374"/>
              </a:spcBef>
              <a:buClr>
                <a:srgbClr val="72727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</a:rPr>
              <a:t>The mean has been calculated based on a map reduce approach.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628560" y="5213880"/>
            <a:ext cx="7886160" cy="1009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342720">
              <a:lnSpc>
                <a:spcPct val="150000"/>
              </a:lnSpc>
              <a:spcBef>
                <a:spcPts val="374"/>
              </a:spcBef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727272"/>
                </a:solidFill>
                <a:latin typeface="Fira Sans"/>
                <a:ea typeface="DejaVu Sans"/>
              </a:rPr>
              <a:t>The team that in the decade has scored most points in average was LA Clippers which never won a title, but Golden State Warriors won 3 times and 5 times reached finals, so scoring a lot of points, could be a good indicator of a potential title winner.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2"/>
          <a:stretch/>
        </p:blipFill>
        <p:spPr>
          <a:xfrm>
            <a:off x="2765880" y="2413719"/>
            <a:ext cx="3611520" cy="265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UniGe">
      <a:dk1>
        <a:srgbClr val="262626"/>
      </a:dk1>
      <a:lt1>
        <a:srgbClr val="FFFFFF"/>
      </a:lt1>
      <a:dk2>
        <a:srgbClr val="44546A"/>
      </a:dk2>
      <a:lt2>
        <a:srgbClr val="E7E6E6"/>
      </a:lt2>
      <a:accent1>
        <a:srgbClr val="1A9BFC"/>
      </a:accent1>
      <a:accent2>
        <a:srgbClr val="1A9BFC"/>
      </a:accent2>
      <a:accent3>
        <a:srgbClr val="1A9BFC"/>
      </a:accent3>
      <a:accent4>
        <a:srgbClr val="1A9BFC"/>
      </a:accent4>
      <a:accent5>
        <a:srgbClr val="1A9BFC"/>
      </a:accent5>
      <a:accent6>
        <a:srgbClr val="002677"/>
      </a:accent6>
      <a:hlink>
        <a:srgbClr val="1A9BFC"/>
      </a:hlink>
      <a:folHlink>
        <a:srgbClr val="00D7FC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indent="0" algn="l">
          <a:buNone/>
          <a:defRPr sz="1050" b="0" i="1" dirty="0" smtClean="0">
            <a:latin typeface="Fira Sans" panose="020B05030500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Unige" id="{6FEE4D7F-0407-D44E-8919-9B8AFB4BF6AE}" vid="{375E3ADD-B494-DD43-A2CA-B6A6E91933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1168</Words>
  <Application>Microsoft Office PowerPoint</Application>
  <PresentationFormat>On-screen Show (4:3)</PresentationFormat>
  <Paragraphs>100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Fira Sans Medium</vt:lpstr>
      <vt:lpstr>Calibri</vt:lpstr>
      <vt:lpstr>Arial</vt:lpstr>
      <vt:lpstr>Fira Sans</vt:lpstr>
      <vt:lpstr>Roboto Slab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Gian Paolo Bernardini</dc:creator>
  <cp:keywords/>
  <dc:description/>
  <cp:lastModifiedBy>Gian Paolo Bernardini</cp:lastModifiedBy>
  <cp:revision>21</cp:revision>
  <cp:lastPrinted>2019-04-15T13:03:12Z</cp:lastPrinted>
  <dcterms:created xsi:type="dcterms:W3CDTF">2021-01-19T21:49:12Z</dcterms:created>
  <dcterms:modified xsi:type="dcterms:W3CDTF">2021-01-19T22:11:22Z</dcterms:modified>
  <cp:category/>
</cp:coreProperties>
</file>